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15" r:id="rId3"/>
    <p:sldId id="307" r:id="rId4"/>
    <p:sldId id="318" r:id="rId5"/>
    <p:sldId id="317" r:id="rId6"/>
    <p:sldId id="326" r:id="rId7"/>
    <p:sldId id="327" r:id="rId8"/>
    <p:sldId id="328" r:id="rId9"/>
    <p:sldId id="320" r:id="rId10"/>
    <p:sldId id="321" r:id="rId11"/>
    <p:sldId id="330" r:id="rId12"/>
    <p:sldId id="323" r:id="rId13"/>
    <p:sldId id="325" r:id="rId14"/>
    <p:sldId id="322" r:id="rId15"/>
    <p:sldId id="331" r:id="rId16"/>
    <p:sldId id="324" r:id="rId17"/>
    <p:sldId id="329" r:id="rId18"/>
    <p:sldId id="308" r:id="rId19"/>
    <p:sldId id="316" r:id="rId20"/>
    <p:sldId id="293" r:id="rId21"/>
    <p:sldId id="306" r:id="rId2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8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22/01/2026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Porque </a:t>
            </a:r>
            <a:r>
              <a:rPr lang="pt-BR" b="1" dirty="0"/>
              <a:t>1,5×IQR é uma regra prática</a:t>
            </a:r>
            <a:r>
              <a:rPr lang="pt-BR" dirty="0"/>
              <a:t> que dá um “limite de alerta” para valores </a:t>
            </a:r>
            <a:r>
              <a:rPr lang="pt-BR" b="1" dirty="0"/>
              <a:t>incomuns</a:t>
            </a:r>
            <a:r>
              <a:rPr lang="pt-BR" dirty="0"/>
              <a:t>, sem ser tão agressiva a ponto de marcar muita coisa como outlier. É a convenção mais usada no </a:t>
            </a:r>
            <a:r>
              <a:rPr lang="pt-BR" b="1" dirty="0" err="1"/>
              <a:t>boxplot</a:t>
            </a:r>
            <a:r>
              <a:rPr lang="pt-BR" b="1" dirty="0"/>
              <a:t> de </a:t>
            </a:r>
            <a:r>
              <a:rPr lang="pt-BR" b="1" dirty="0" err="1"/>
              <a:t>Tukey</a:t>
            </a:r>
            <a:r>
              <a:rPr lang="pt-BR" dirty="0"/>
              <a:t>.</a:t>
            </a:r>
          </a:p>
          <a:p>
            <a:r>
              <a:rPr lang="pt-BR" b="1" dirty="0"/>
              <a:t>A intuição</a:t>
            </a:r>
          </a:p>
          <a:p>
            <a:r>
              <a:rPr lang="pt-BR" b="1" dirty="0"/>
              <a:t>IQR = Q3 − Q1</a:t>
            </a:r>
            <a:r>
              <a:rPr lang="pt-BR" dirty="0"/>
              <a:t> mede a “largura do miolo” dos dados (os 50% centrais).</a:t>
            </a:r>
          </a:p>
          <a:p>
            <a:r>
              <a:rPr lang="pt-BR" dirty="0"/>
              <a:t>Multiplicar o IQR cria uma </a:t>
            </a:r>
            <a:r>
              <a:rPr lang="pt-BR" b="1" dirty="0"/>
              <a:t>margem proporcional à variabilidade</a:t>
            </a:r>
            <a:r>
              <a:rPr lang="pt-BR" dirty="0"/>
              <a:t> do seu conjunto, e não a uma unidade fixa.</a:t>
            </a:r>
          </a:p>
          <a:p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r>
              <a:rPr lang="pt-BR" b="1" dirty="0"/>
              <a:t>O que isso significa para uma Normal (aproximadamente)</a:t>
            </a:r>
          </a:p>
          <a:p>
            <a:r>
              <a:rPr lang="pt-BR" dirty="0"/>
              <a:t>Se os dados fossem aproximadamente normais:</a:t>
            </a:r>
          </a:p>
          <a:p>
            <a:r>
              <a:rPr lang="pt-BR" dirty="0"/>
              <a:t>(Q1 \</a:t>
            </a:r>
            <a:r>
              <a:rPr lang="pt-BR" dirty="0" err="1"/>
              <a:t>approx</a:t>
            </a:r>
            <a:r>
              <a:rPr lang="pt-BR" dirty="0"/>
              <a:t> -0{,}674\sigma) e (Q3 \</a:t>
            </a:r>
            <a:r>
              <a:rPr lang="pt-BR" dirty="0" err="1"/>
              <a:t>approx</a:t>
            </a:r>
            <a:r>
              <a:rPr lang="pt-BR" dirty="0"/>
              <a:t> +0{,}674\sigma)</a:t>
            </a:r>
          </a:p>
          <a:p>
            <a:r>
              <a:rPr lang="pt-BR" dirty="0"/>
              <a:t>então (IQR \</a:t>
            </a:r>
            <a:r>
              <a:rPr lang="pt-BR" dirty="0" err="1"/>
              <a:t>approx</a:t>
            </a:r>
            <a:r>
              <a:rPr lang="pt-BR" dirty="0"/>
              <a:t> 1{,}349\sigma)</a:t>
            </a:r>
          </a:p>
          <a:p>
            <a:r>
              <a:rPr lang="pt-BR" dirty="0"/>
              <a:t>os limites do </a:t>
            </a:r>
            <a:r>
              <a:rPr lang="pt-BR" dirty="0" err="1"/>
              <a:t>boxplot</a:t>
            </a:r>
            <a:r>
              <a:rPr lang="pt-BR" dirty="0"/>
              <a:t> são: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Q1 - 1{,}5IQR \</a:t>
            </a:r>
            <a:r>
              <a:rPr lang="pt-BR" dirty="0" err="1"/>
              <a:t>approx</a:t>
            </a:r>
            <a:r>
              <a:rPr lang="pt-BR" dirty="0"/>
              <a:t> -0{,}674\sigma - 2{,}024\sigma \</a:t>
            </a:r>
            <a:r>
              <a:rPr lang="pt-BR" dirty="0" err="1"/>
              <a:t>approx</a:t>
            </a:r>
            <a:r>
              <a:rPr lang="pt-BR" dirty="0"/>
              <a:t> -2{,}698\sigma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Q3 + 1{,}5IQR \</a:t>
            </a:r>
            <a:r>
              <a:rPr lang="pt-BR" dirty="0" err="1"/>
              <a:t>approx</a:t>
            </a:r>
            <a:r>
              <a:rPr lang="pt-BR" dirty="0"/>
              <a:t> +2{,}698\sigma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Ou seja, ele marca como outlier algo além de ~</a:t>
            </a:r>
            <a:r>
              <a:rPr lang="pt-BR" b="1" dirty="0"/>
              <a:t>±2,7 desvios padrão</a:t>
            </a:r>
            <a:r>
              <a:rPr lang="pt-BR" dirty="0"/>
              <a:t>.</a:t>
            </a:r>
          </a:p>
          <a:p>
            <a:r>
              <a:rPr lang="pt-BR" dirty="0"/>
              <a:t>Isso tende a pegar </a:t>
            </a:r>
            <a:r>
              <a:rPr lang="pt-BR" b="1" dirty="0"/>
              <a:t>poucos pontos</a:t>
            </a:r>
            <a:r>
              <a:rPr lang="pt-BR" dirty="0"/>
              <a:t> (algo como ~0,7% no total, em uma normal), o que é “bom”: sinaliza raridades sem virar caça às bruxas.</a:t>
            </a:r>
          </a:p>
          <a:p>
            <a:r>
              <a:rPr lang="pt-BR" b="1" dirty="0"/>
              <a:t>Por que não 1×IQR ou 3×IQR?</a:t>
            </a:r>
          </a:p>
          <a:p>
            <a:r>
              <a:rPr lang="pt-BR" b="1" dirty="0"/>
              <a:t>1×IQR</a:t>
            </a:r>
            <a:r>
              <a:rPr lang="pt-BR" dirty="0"/>
              <a:t>: pega muita coisa como outlier (sensível demais).</a:t>
            </a:r>
          </a:p>
          <a:p>
            <a:r>
              <a:rPr lang="pt-BR" b="1" dirty="0"/>
              <a:t>3×IQR</a:t>
            </a:r>
            <a:r>
              <a:rPr lang="pt-BR" dirty="0"/>
              <a:t>: pega quase nada (conservador demais).</a:t>
            </a:r>
          </a:p>
          <a:p>
            <a:r>
              <a:rPr lang="pt-BR" b="1" dirty="0"/>
              <a:t>1,5×IQR</a:t>
            </a:r>
            <a:r>
              <a:rPr lang="pt-BR" dirty="0"/>
              <a:t> virou o “meio-termo” tradicional.</a:t>
            </a:r>
          </a:p>
          <a:p>
            <a:r>
              <a:rPr lang="pt-BR" b="1" dirty="0"/>
              <a:t>Importante: outlier ≠ erro</a:t>
            </a:r>
          </a:p>
          <a:p>
            <a:r>
              <a:rPr lang="pt-BR" dirty="0"/>
              <a:t>Esse critério </a:t>
            </a:r>
            <a:r>
              <a:rPr lang="pt-BR" b="1" dirty="0"/>
              <a:t>só sinaliza</a:t>
            </a:r>
            <a:r>
              <a:rPr lang="pt-BR" dirty="0"/>
              <a:t> valores “fora do padrão”; pode ser:</a:t>
            </a:r>
          </a:p>
          <a:p>
            <a:r>
              <a:rPr lang="pt-BR" dirty="0"/>
              <a:t>erro de medição/digitação,</a:t>
            </a:r>
          </a:p>
          <a:p>
            <a:r>
              <a:rPr lang="pt-BR" dirty="0"/>
              <a:t>um caso raro real,</a:t>
            </a:r>
          </a:p>
          <a:p>
            <a:r>
              <a:rPr lang="pt-BR" dirty="0"/>
              <a:t>uma cauda longa (distribuição assimétrica),</a:t>
            </a:r>
          </a:p>
          <a:p>
            <a:r>
              <a:rPr lang="pt-BR" dirty="0"/>
              <a:t>ou um subgrupo diferente.</a:t>
            </a:r>
          </a:p>
          <a:p>
            <a:r>
              <a:rPr lang="pt-BR" b="1" dirty="0"/>
              <a:t>Dica prática</a:t>
            </a:r>
          </a:p>
          <a:p>
            <a:r>
              <a:rPr lang="pt-BR" dirty="0"/>
              <a:t>Use </a:t>
            </a:r>
            <a:r>
              <a:rPr lang="pt-BR" b="1" dirty="0"/>
              <a:t>1,5×IQR</a:t>
            </a:r>
            <a:r>
              <a:rPr lang="pt-BR" dirty="0"/>
              <a:t> para </a:t>
            </a:r>
            <a:r>
              <a:rPr lang="pt-BR" b="1" dirty="0"/>
              <a:t>detectar</a:t>
            </a:r>
            <a:r>
              <a:rPr lang="pt-BR" dirty="0"/>
              <a:t> e investigar.</a:t>
            </a:r>
          </a:p>
          <a:p>
            <a:r>
              <a:rPr lang="pt-BR" dirty="0"/>
              <a:t>Para “outliers extremos”, muita gente usa </a:t>
            </a:r>
            <a:r>
              <a:rPr lang="pt-BR" b="1" dirty="0"/>
              <a:t>3×IQR</a:t>
            </a:r>
            <a:r>
              <a:rPr lang="pt-BR" dirty="0"/>
              <a:t>.</a:t>
            </a:r>
          </a:p>
          <a:p>
            <a:r>
              <a:rPr lang="pt-BR" dirty="0"/>
              <a:t>Se você me disser o tipo de dado (salário, preço, tempo, etc.), eu te digo se IQR faz sentido ou se é melhor usar transformação (log), </a:t>
            </a:r>
            <a:r>
              <a:rPr lang="pt-BR" dirty="0" err="1"/>
              <a:t>robust</a:t>
            </a:r>
            <a:r>
              <a:rPr lang="pt-BR" dirty="0"/>
              <a:t> z-score (MAD) ou modelagem por </a:t>
            </a:r>
            <a:r>
              <a:rPr lang="pt-BR" dirty="0" err="1"/>
              <a:t>quantis</a:t>
            </a:r>
            <a:r>
              <a:rPr lang="pt-B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975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https://www.kaggle.com/code/imoore/intro-to-exploratory-data-analysis-eda-in-python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</a:t>
            </a:r>
            <a:r>
              <a:rPr lang="pt-BR" dirty="0">
                <a:latin typeface="Consolas" panose="020B0609020204030204" pitchFamily="49" charset="0"/>
              </a:rPr>
              <a:t>()</a:t>
            </a:r>
            <a:endParaRPr lang="pt-BR" dirty="0">
              <a:latin typeface="Consolas" panose="020B0609020204030204" pitchFamily="49" charset="0"/>
            </a:endParaRPr>
          </a:p>
          <a:p>
            <a:r>
              <a:rPr lang="pt-BR" dirty="0" smtClean="0"/>
              <a:t>Técnicas para o tratamento </a:t>
            </a:r>
            <a:r>
              <a:rPr lang="pt-BR" dirty="0"/>
              <a:t>de valores </a:t>
            </a:r>
            <a:r>
              <a:rPr lang="pt-BR" dirty="0" smtClean="0"/>
              <a:t>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Remover linhas ou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3600" b="1" dirty="0" smtClean="0">
                <a:solidFill>
                  <a:srgbClr val="FF0000"/>
                </a:solidFill>
              </a:rPr>
              <a:t>?????????????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Técnicas para o tratamento </a:t>
            </a:r>
            <a:r>
              <a:rPr lang="pt-BR" dirty="0"/>
              <a:t>de valores </a:t>
            </a:r>
            <a:r>
              <a:rPr lang="pt-BR" dirty="0" smtClean="0"/>
              <a:t>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Preencher (imputar) </a:t>
            </a:r>
            <a:r>
              <a:rPr lang="pt-BR" dirty="0"/>
              <a:t>com </a:t>
            </a:r>
            <a:r>
              <a:rPr lang="pt-BR" dirty="0" smtClean="0"/>
              <a:t>a média, a mediana ou a moda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 smtClean="0"/>
              <a:t>Média</a:t>
            </a:r>
            <a:r>
              <a:rPr lang="pt-BR" dirty="0"/>
              <a:t>: É a soma de todos os valores dividida pela quantidade total de elementos</a:t>
            </a:r>
            <a:r>
              <a:rPr lang="pt-BR" dirty="0" smtClean="0"/>
              <a:t>. Sensível à </a:t>
            </a:r>
            <a:r>
              <a:rPr lang="pt-BR" i="1" dirty="0" err="1" smtClean="0"/>
              <a:t>outliers</a:t>
            </a:r>
            <a:r>
              <a:rPr lang="pt-BR" dirty="0" smtClean="0"/>
              <a:t>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 smtClean="0"/>
              <a:t>Mediana: </a:t>
            </a:r>
            <a:r>
              <a:rPr lang="pt-BR" dirty="0"/>
              <a:t>É o valor que ocupa a posição central de um conjunto de dados ordenado. Ela divide os dados em 50% acima e 50% abaixo</a:t>
            </a:r>
            <a:r>
              <a:rPr lang="pt-BR" dirty="0" smtClean="0"/>
              <a:t>. Insensível a </a:t>
            </a:r>
            <a:r>
              <a:rPr lang="pt-BR" i="1" dirty="0" err="1" smtClean="0"/>
              <a:t>outliers</a:t>
            </a:r>
            <a:r>
              <a:rPr lang="pt-BR" i="1" dirty="0" smtClean="0"/>
              <a:t>.</a:t>
            </a:r>
            <a:endParaRPr lang="pt-BR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 smtClean="0"/>
              <a:t>Moda</a:t>
            </a:r>
            <a:r>
              <a:rPr lang="pt-BR" dirty="0"/>
              <a:t>: É o valor que aparece com a maior frequência no conjunto de dados.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 (KNN, regressão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t="10765" r="2486" b="17500"/>
          <a:stretch/>
        </p:blipFill>
        <p:spPr>
          <a:xfrm>
            <a:off x="4443009" y="4341810"/>
            <a:ext cx="6146857" cy="2352501"/>
          </a:xfrm>
          <a:prstGeom prst="rect">
            <a:avLst/>
          </a:prstGeom>
        </p:spPr>
      </p:pic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5124" y="1893713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537301-E949-B812-9EF5-3CA58CB6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Detectando</a:t>
            </a:r>
            <a:r>
              <a:rPr lang="en-US" dirty="0"/>
              <a:t>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9EFEFD-73F6-A8FB-7EE8-766DA0A8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Tratamento de outliers:</a:t>
            </a:r>
            <a:r>
              <a:rPr lang="pt-BR" dirty="0"/>
              <a:t> identificação e decisões de correção.</a:t>
            </a:r>
          </a:p>
          <a:p>
            <a:r>
              <a:rPr lang="pt-BR" dirty="0"/>
              <a:t>Técnicas:</a:t>
            </a:r>
          </a:p>
          <a:p>
            <a:pPr lvl="1"/>
            <a:r>
              <a:rPr lang="pt-BR" dirty="0" err="1"/>
              <a:t>Boxplot</a:t>
            </a:r>
            <a:endParaRPr lang="pt-BR" dirty="0"/>
          </a:p>
          <a:p>
            <a:pPr lvl="1"/>
            <a:r>
              <a:rPr lang="pt-BR" dirty="0"/>
              <a:t>Z-score</a:t>
            </a:r>
          </a:p>
          <a:p>
            <a:pPr lvl="1"/>
            <a:r>
              <a:rPr lang="pt-BR" dirty="0"/>
              <a:t>IQR</a:t>
            </a:r>
          </a:p>
          <a:p>
            <a:r>
              <a:rPr lang="pt-BR" dirty="0"/>
              <a:t>Inclua um gráfico como exemplo e peça para a turma identificar possíveis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5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variáveis: análise da 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xmlns="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xmlns="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xmlns="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xmlns="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xmlns="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xmlns="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xmlns="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xmlns="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xmlns="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xmlns="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xmlns="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xmlns="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xmlns="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xmlns="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xmlns="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xmlns="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xmlns="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xmlns="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xmlns="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xmlns="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8486</TotalTime>
  <Words>1034</Words>
  <Application>Microsoft Office PowerPoint</Application>
  <PresentationFormat>Widescreen</PresentationFormat>
  <Paragraphs>157</Paragraphs>
  <Slides>21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Courier New</vt:lpstr>
      <vt:lpstr>Wingdings</vt:lpstr>
      <vt:lpstr>Tema do Office</vt:lpstr>
      <vt:lpstr>C24 - Inteligência Artificial: Análise Exploratória de Dados (EDA)</vt:lpstr>
      <vt:lpstr>Apresentação do PowerPoint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Apresentação do PowerPoint</vt:lpstr>
      <vt:lpstr>Tratando valores faltantes</vt:lpstr>
      <vt:lpstr>Tratando valores faltantes</vt:lpstr>
      <vt:lpstr>Detectando outliers</vt:lpstr>
      <vt:lpstr>Relação entre variáveis: análise da correlação</vt:lpstr>
      <vt:lpstr>Exemplo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1810</cp:revision>
  <dcterms:created xsi:type="dcterms:W3CDTF">2020-01-20T13:50:05Z</dcterms:created>
  <dcterms:modified xsi:type="dcterms:W3CDTF">2026-01-23T02:06:18Z</dcterms:modified>
</cp:coreProperties>
</file>